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59" r:id="rId3"/>
    <p:sldId id="284" r:id="rId4"/>
    <p:sldId id="285" r:id="rId5"/>
    <p:sldId id="274" r:id="rId6"/>
    <p:sldId id="281" r:id="rId7"/>
    <p:sldId id="260" r:id="rId8"/>
    <p:sldId id="267" r:id="rId9"/>
    <p:sldId id="286" r:id="rId10"/>
    <p:sldId id="268" r:id="rId11"/>
    <p:sldId id="279" r:id="rId12"/>
    <p:sldId id="280" r:id="rId13"/>
    <p:sldId id="278" r:id="rId14"/>
    <p:sldId id="271" r:id="rId15"/>
    <p:sldId id="264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89539" autoAdjust="0"/>
  </p:normalViewPr>
  <p:slideViewPr>
    <p:cSldViewPr snapToGrid="0">
      <p:cViewPr varScale="1">
        <p:scale>
          <a:sx n="72" d="100"/>
          <a:sy n="72" d="100"/>
        </p:scale>
        <p:origin x="109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66356-2422-294F-9597-4FB24D0380FB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69CC9C-092E-CA4C-B3B2-74994930B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318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9CC9C-092E-CA4C-B3B2-74994930B4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877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2F979-D32B-D046-44AA-D2489F01AD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1B8ECA-5E03-8CF5-D904-91F11E80E3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7598A-7599-3B8C-3DD3-36541E633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C5C7E-C9CB-4415-8770-2C81FD577DBF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623AD-C69B-F18B-CBA5-4D2D57E6F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8E4F4-EA97-4732-57EB-EF7E6D6D8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6679-FD25-4E4A-8454-E97BF6EC4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131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B3BEB-71DC-015D-4A89-E57414A38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D1AC25-722D-DBB9-2DD3-09CF953B70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E0B51-CF2D-ADA0-D4B9-A96DED340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C5C7E-C9CB-4415-8770-2C81FD577DBF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C07BB-FBC2-9C2C-439A-4CA314EE6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09E83-802C-6594-DD53-C124ECAD2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6679-FD25-4E4A-8454-E97BF6EC4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04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2F303E-870E-7BF4-3C96-F77B4B18A6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C2F774-F182-EF5B-B367-22BD74156D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BB6C8-E388-242F-B8D2-F2E85B399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C5C7E-C9CB-4415-8770-2C81FD577DBF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4528C-5EF6-4D0B-E6A0-01C194FE8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B43586-B603-3585-67AC-635199A7E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6679-FD25-4E4A-8454-E97BF6EC4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18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561DF-7D56-80D8-4AF2-A5BA8370B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B2242-7DE2-D28D-F225-98D60B845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B2440-042D-87A8-7B0C-F8D339E6A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C5C7E-C9CB-4415-8770-2C81FD577DBF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19FA8-C9A8-7DCC-B977-5932ED79D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AAE6A-159F-21DC-7053-B8C1EBDD5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6679-FD25-4E4A-8454-E97BF6EC4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38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31875-DEB4-8C96-A4AE-86457A0EA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141D0-74AB-9786-1AA8-D0A407A0FF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D4035-2925-510E-AB95-7B0359D24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C5C7E-C9CB-4415-8770-2C81FD577DBF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76E93-2FB8-C27B-4EB7-8DBB00042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290C1-4B08-A57D-91D6-7D45AB4A9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6679-FD25-4E4A-8454-E97BF6EC4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01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973B2-8C4D-BB32-2CC4-20C3181DC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DECF2-A19C-AADA-EBD9-BEAD3F973A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7F100-A281-0424-914C-7FA237E042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91832D-DA49-9946-12A5-097E308DA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C5C7E-C9CB-4415-8770-2C81FD577DBF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4CC901-F4AB-DF4E-49F1-0B910F2F3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B4B6BD-80AE-1EE6-3172-692149A35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6679-FD25-4E4A-8454-E97BF6EC4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716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4E5CD-A6A4-FEF7-A593-7734A7C08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71010-F115-0EA4-9A16-CE6881AA5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58D161-9A2B-5CB2-8A33-DF898B1083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7FB306-3100-7F57-18BE-9A092B1F2B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FFF075-8F88-0F8A-9E13-F9132CF68F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3FB0DA-1D92-FC2B-88DE-2F3752CFA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C5C7E-C9CB-4415-8770-2C81FD577DBF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9ACC1F-3D4F-D74E-1D8F-FAA65E433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7B56DB-54F3-01B3-2E2D-726A3A4F5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6679-FD25-4E4A-8454-E97BF6EC4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2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DE604-8CC1-276E-6DB1-C611F9CB1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EBB3CD-D8D6-DCD2-C4F1-9970A1BB2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C5C7E-C9CB-4415-8770-2C81FD577DBF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2AAF45-E6FA-31B4-75F1-8D3881AE1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B95BE-D056-2A8B-10D7-BB22E690E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6679-FD25-4E4A-8454-E97BF6EC4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790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352A18-B379-0E35-35F4-F26DD1C90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C5C7E-C9CB-4415-8770-2C81FD577DBF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9282ED-2719-3FCD-5F9D-98846C1DE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A1C6CD-63DC-B96F-5A2B-8EF57C143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6679-FD25-4E4A-8454-E97BF6EC4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24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37773-B131-DD21-D77D-6F75D40D3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1C6FB-E067-489E-309F-BD74777D4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EDC322-20D8-8D41-75E7-9071F2E5E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6798B9-46DA-CF8A-4854-DDF169A43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C5C7E-C9CB-4415-8770-2C81FD577DBF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ECC715-66A4-7B3E-BDFE-1BE8B0FD3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607CAD-19F2-1E5A-8013-81993EE36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6679-FD25-4E4A-8454-E97BF6EC4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631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880B6-9341-EC32-7F08-63A57C686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7912F1-EEBE-A030-A870-59CB8CDBC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F9CCEE-5953-47DE-FD69-2A749B85D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64DD16-AE2D-E324-04B3-D7A7AC8A5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C5C7E-C9CB-4415-8770-2C81FD577DBF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FDE9A5-478B-EE34-B6F9-3EDADA2FE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E7B48-6C43-B800-30E7-B2A375B41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6679-FD25-4E4A-8454-E97BF6EC4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793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E42EF4-6885-4B28-C11E-3CCAA7FAD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6599D-3B63-2FDE-4034-24FFAA695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6BFCF-F754-A8E8-965D-ADB4D483C9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C5C7E-C9CB-4415-8770-2C81FD577DBF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D7C7E-1ACA-D7FE-0DD3-6C2207F59D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B6FE4-CC6E-3FC1-B508-D040BB161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A6679-FD25-4E4A-8454-E97BF6EC4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64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668DEE-1B79-D998-7965-5F51AF47F4F1}"/>
              </a:ext>
            </a:extLst>
          </p:cNvPr>
          <p:cNvSpPr txBox="1"/>
          <p:nvPr/>
        </p:nvSpPr>
        <p:spPr>
          <a:xfrm>
            <a:off x="3193139" y="1034872"/>
            <a:ext cx="58057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VOICE CONTROLLED WHEEL CHAIR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60E164-AF06-5A57-4061-6A6C70F1CB0F}"/>
              </a:ext>
            </a:extLst>
          </p:cNvPr>
          <p:cNvSpPr txBox="1"/>
          <p:nvPr/>
        </p:nvSpPr>
        <p:spPr>
          <a:xfrm>
            <a:off x="5244931" y="2639297"/>
            <a:ext cx="1702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NO: 03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16562-8312-32B6-4ACC-28ECB715CB45}"/>
              </a:ext>
            </a:extLst>
          </p:cNvPr>
          <p:cNvSpPr txBox="1"/>
          <p:nvPr/>
        </p:nvSpPr>
        <p:spPr>
          <a:xfrm>
            <a:off x="3991740" y="2983637"/>
            <a:ext cx="4782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ECD 334 MINI PROJECT – BTECH.S6 ECE 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31A5A3-0EDD-B3D7-5722-41C3F32ABF58}"/>
              </a:ext>
            </a:extLst>
          </p:cNvPr>
          <p:cNvSpPr txBox="1"/>
          <p:nvPr/>
        </p:nvSpPr>
        <p:spPr>
          <a:xfrm>
            <a:off x="1261757" y="3672198"/>
            <a:ext cx="4376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GUIDED BY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RAMANAND A 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3593C7-7775-7F97-8C78-C4A0A0BAA163}"/>
              </a:ext>
            </a:extLst>
          </p:cNvPr>
          <p:cNvSpPr txBox="1"/>
          <p:nvPr/>
        </p:nvSpPr>
        <p:spPr>
          <a:xfrm>
            <a:off x="7448365" y="3554925"/>
            <a:ext cx="52130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   ANN MARY ROY- KNR21EC016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 ANURAG R NARAYANAN - KNR21EC017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11. ANUVINDA SATHYAN- KNR21EC018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12. ARATHI S NAIR- PKD21EC017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924D4E-B3CF-106C-16CF-A92E7232BDF2}"/>
              </a:ext>
            </a:extLst>
          </p:cNvPr>
          <p:cNvSpPr txBox="1"/>
          <p:nvPr/>
        </p:nvSpPr>
        <p:spPr>
          <a:xfrm>
            <a:off x="2957284" y="5632417"/>
            <a:ext cx="6277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---------------------------------------------------------------------------------------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20C886-E42F-EBB7-1F45-C78BE775076D}"/>
              </a:ext>
            </a:extLst>
          </p:cNvPr>
          <p:cNvSpPr txBox="1"/>
          <p:nvPr/>
        </p:nvSpPr>
        <p:spPr>
          <a:xfrm>
            <a:off x="2724626" y="5909416"/>
            <a:ext cx="70101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ELECTRONICS AND COMMUNICATION ENGINEERING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GOVERNMENT COLLEGE OF ENGINEERING KANNUR</a:t>
            </a:r>
          </a:p>
        </p:txBody>
      </p:sp>
    </p:spTree>
    <p:extLst>
      <p:ext uri="{BB962C8B-B14F-4D97-AF65-F5344CB8AC3E}">
        <p14:creationId xmlns:p14="http://schemas.microsoft.com/office/powerpoint/2010/main" val="2490001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AA6AFF-6D90-A922-3F18-6B2AB81A7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98"/>
            <a:ext cx="10515600" cy="906114"/>
          </a:xfrm>
        </p:spPr>
        <p:txBody>
          <a:bodyPr>
            <a:normAutofit/>
          </a:bodyPr>
          <a:lstStyle/>
          <a:p>
            <a:r>
              <a:rPr lang="en-US" sz="3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ACHIEVED RESULTS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7740D69-F741-96FC-D469-69572F09C9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767" y="977512"/>
            <a:ext cx="3763926" cy="538075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620480-A2E5-84ED-DB12-035690A59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783" y="977512"/>
            <a:ext cx="3763926" cy="529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74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1">
            <a:hlinkClick r:id="" action="ppaction://media"/>
            <a:extLst>
              <a:ext uri="{FF2B5EF4-FFF2-40B4-BE49-F238E27FC236}">
                <a16:creationId xmlns:a16="http://schemas.microsoft.com/office/drawing/2014/main" id="{EC06FB4A-0641-A3C9-3660-E8188BED19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27721" y="190500"/>
            <a:ext cx="4089142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3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2">
            <a:hlinkClick r:id="" action="ppaction://media"/>
            <a:extLst>
              <a:ext uri="{FF2B5EF4-FFF2-40B4-BE49-F238E27FC236}">
                <a16:creationId xmlns:a16="http://schemas.microsoft.com/office/drawing/2014/main" id="{6999EDBF-C04C-4CA0-0FA4-8A36D81C61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14462" y="190500"/>
            <a:ext cx="3763076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3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BED4E9-8D16-F1C3-A092-D63FA3107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815" y="1201479"/>
            <a:ext cx="3080886" cy="498940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EFA805-838F-AFD6-63E6-B98D034C0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007" y="1201479"/>
            <a:ext cx="3080886" cy="4989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7F585A-E2E2-4A01-C6BC-0B7ECD119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01479"/>
            <a:ext cx="3080886" cy="4989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86723F-9E92-4DAA-B18B-6731A9E8C374}"/>
              </a:ext>
            </a:extLst>
          </p:cNvPr>
          <p:cNvSpPr txBox="1"/>
          <p:nvPr/>
        </p:nvSpPr>
        <p:spPr>
          <a:xfrm>
            <a:off x="771598" y="482451"/>
            <a:ext cx="822354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Bluetooth Control Application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222286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527CB7-CC3B-9118-2764-15316B167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5C59BC-D44B-EADA-7916-AC824BEE7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Voice control using local language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climbing wheelchair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Seat adjustment facility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Home Automation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Monitoring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734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10C3D-34D0-84A7-E684-EA2CFB538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E7423-60A1-EC43-19DB-4415F29BB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11426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“Design and Implementation of an Electric Wheel-Chair to Economies it with Respect to Bangladesh” , Humaira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Salmin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Hafiz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Rakibul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Pratik Kumar Kundu, B.M.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Fahmid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Jahur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International Journal of Multidisciplinary Sciences and Engineering, Vol. 5, No. 2, pp: (17-22), February 2014 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“Voice Controlled Motorized Wheelchair with Real Time Location Monitoring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”,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Nikunj Janak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Gor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Amrutha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Jeyakumar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International Conference on Energy, Communication,  Data Analytics and Soft Computing 2017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“Voice Controlled Automatic Wheelchair”,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Sumet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Umchid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Pitchaya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Limhaprasert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The 2018 Biomedical Engineering International Conference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“Wheelchair for Physically and Mentally Disabled Persons”, Nirmal T M, International Journal of Electrical and Electronics Research, ISSN 2348-6988 (online), Vol. 2, Issue 2, pp: (112-118), April - June 2014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IN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IN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I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I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08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AC57F6-BFF9-7FDC-22E2-684A4125419B}"/>
              </a:ext>
            </a:extLst>
          </p:cNvPr>
          <p:cNvSpPr txBox="1"/>
          <p:nvPr/>
        </p:nvSpPr>
        <p:spPr>
          <a:xfrm>
            <a:off x="4125941" y="3013501"/>
            <a:ext cx="39401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0231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48E5D6-E7DF-5D4D-3650-80AFF689640A}"/>
              </a:ext>
            </a:extLst>
          </p:cNvPr>
          <p:cNvSpPr txBox="1"/>
          <p:nvPr/>
        </p:nvSpPr>
        <p:spPr>
          <a:xfrm>
            <a:off x="760785" y="385425"/>
            <a:ext cx="40773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E125CF-B730-0D73-F78B-4760E719DB02}"/>
              </a:ext>
            </a:extLst>
          </p:cNvPr>
          <p:cNvSpPr txBox="1"/>
          <p:nvPr/>
        </p:nvSpPr>
        <p:spPr>
          <a:xfrm>
            <a:off x="760785" y="1318022"/>
            <a:ext cx="10380691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aims in designing a wheelchair that can be operated using Android mobile phone. Android smart phone is used as a remote control for operating the wheelchair.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mobility aid that allows individuals with limited physical abilities to control the movement of a wheelchair using voice commands.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wheelchair is equipped with a speech recognition system that interprets spoken words or phrases, translating them into specific actions like moving forward, turning, or stopping.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Overall, it promotes accessibility and autonomy for individuals with mobility challenges.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290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7134D51-5129-764C-6168-EB8FD233F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310176"/>
              </p:ext>
            </p:extLst>
          </p:nvPr>
        </p:nvGraphicFramePr>
        <p:xfrm>
          <a:off x="849086" y="1120882"/>
          <a:ext cx="10412964" cy="5391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9016">
                  <a:extLst>
                    <a:ext uri="{9D8B030D-6E8A-4147-A177-3AD203B41FA5}">
                      <a16:colId xmlns:a16="http://schemas.microsoft.com/office/drawing/2014/main" val="3964468831"/>
                    </a:ext>
                  </a:extLst>
                </a:gridCol>
                <a:gridCol w="3078796">
                  <a:extLst>
                    <a:ext uri="{9D8B030D-6E8A-4147-A177-3AD203B41FA5}">
                      <a16:colId xmlns:a16="http://schemas.microsoft.com/office/drawing/2014/main" val="3129376821"/>
                    </a:ext>
                  </a:extLst>
                </a:gridCol>
                <a:gridCol w="2089966">
                  <a:extLst>
                    <a:ext uri="{9D8B030D-6E8A-4147-A177-3AD203B41FA5}">
                      <a16:colId xmlns:a16="http://schemas.microsoft.com/office/drawing/2014/main" val="556894010"/>
                    </a:ext>
                  </a:extLst>
                </a:gridCol>
                <a:gridCol w="2082593">
                  <a:extLst>
                    <a:ext uri="{9D8B030D-6E8A-4147-A177-3AD203B41FA5}">
                      <a16:colId xmlns:a16="http://schemas.microsoft.com/office/drawing/2014/main" val="3654602271"/>
                    </a:ext>
                  </a:extLst>
                </a:gridCol>
                <a:gridCol w="2082593">
                  <a:extLst>
                    <a:ext uri="{9D8B030D-6E8A-4147-A177-3AD203B41FA5}">
                      <a16:colId xmlns:a16="http://schemas.microsoft.com/office/drawing/2014/main" val="145396351"/>
                    </a:ext>
                  </a:extLst>
                </a:gridCol>
              </a:tblGrid>
              <a:tr h="819885"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Sl.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Publication &amp;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436199"/>
                  </a:ext>
                </a:extLst>
              </a:tr>
              <a:tr h="958773"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“Design and Implementation of an Electric Wheel-Chair to Economies it with Respect to Bangladesh”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Humaira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Salmin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Hafiz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Rakibul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Pratik Kumar Kundu, B.M.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Fahmid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Jahur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Shuvo, K.B.M.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Nasiruzzaman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and Rahman MD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Moshiour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International Journal of Multidisciplinary Sciences and Engineering, Vol. 5, No. 2, pp: (17-22), February 2014 </a:t>
                      </a:r>
                    </a:p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Warning system that analyses real situation such as heart rate ,temperature etc. Also a robotic hand to help the patient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759606"/>
                  </a:ext>
                </a:extLst>
              </a:tr>
              <a:tr h="958773"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“Voice Controlled Motorized Wheelchair with Real Time Location Monitoring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”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Nikunj Janak </a:t>
                      </a:r>
                      <a:r>
                        <a:rPr lang="en-IN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Gor</a:t>
                      </a: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Amrutha </a:t>
                      </a:r>
                      <a:r>
                        <a:rPr lang="en-IN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Jeyakumar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International Conference on Energy, Communication,  Data Analytics and Soft Computing 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Facility of wireless communication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60624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C16CC64-6FD9-EAD7-154C-5ECFACC3E45E}"/>
              </a:ext>
            </a:extLst>
          </p:cNvPr>
          <p:cNvSpPr txBox="1"/>
          <p:nvPr/>
        </p:nvSpPr>
        <p:spPr>
          <a:xfrm>
            <a:off x="710863" y="345233"/>
            <a:ext cx="60975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2880779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A977876-841E-811A-B12C-A218723E7A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4802361"/>
              </p:ext>
            </p:extLst>
          </p:nvPr>
        </p:nvGraphicFramePr>
        <p:xfrm>
          <a:off x="737118" y="1259633"/>
          <a:ext cx="10524932" cy="46436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5219">
                  <a:extLst>
                    <a:ext uri="{9D8B030D-6E8A-4147-A177-3AD203B41FA5}">
                      <a16:colId xmlns:a16="http://schemas.microsoft.com/office/drawing/2014/main" val="2519306974"/>
                    </a:ext>
                  </a:extLst>
                </a:gridCol>
                <a:gridCol w="3294755">
                  <a:extLst>
                    <a:ext uri="{9D8B030D-6E8A-4147-A177-3AD203B41FA5}">
                      <a16:colId xmlns:a16="http://schemas.microsoft.com/office/drawing/2014/main" val="2079241989"/>
                    </a:ext>
                  </a:extLst>
                </a:gridCol>
                <a:gridCol w="2104986">
                  <a:extLst>
                    <a:ext uri="{9D8B030D-6E8A-4147-A177-3AD203B41FA5}">
                      <a16:colId xmlns:a16="http://schemas.microsoft.com/office/drawing/2014/main" val="4182504935"/>
                    </a:ext>
                  </a:extLst>
                </a:gridCol>
                <a:gridCol w="2104986">
                  <a:extLst>
                    <a:ext uri="{9D8B030D-6E8A-4147-A177-3AD203B41FA5}">
                      <a16:colId xmlns:a16="http://schemas.microsoft.com/office/drawing/2014/main" val="3344247581"/>
                    </a:ext>
                  </a:extLst>
                </a:gridCol>
                <a:gridCol w="2104986">
                  <a:extLst>
                    <a:ext uri="{9D8B030D-6E8A-4147-A177-3AD203B41FA5}">
                      <a16:colId xmlns:a16="http://schemas.microsoft.com/office/drawing/2014/main" val="3352364661"/>
                    </a:ext>
                  </a:extLst>
                </a:gridCol>
              </a:tblGrid>
              <a:tr h="2357667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“Voice Controlled Automatic Wheelchair”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Sumet</a:t>
                      </a: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Umchid</a:t>
                      </a: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I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Pitchaya</a:t>
                      </a: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Limhaprasert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2018 Biomedical Engineering International Conference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Relationship between user voice command, electrical actuator and motors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817832"/>
                  </a:ext>
                </a:extLst>
              </a:tr>
              <a:tr h="2035795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“Wheelchair for Physically and Mentally Disabled Persons”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Nirmal T M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International Journal of Electrical and Electronics Research, ISSN 2348-6988 (online), Vol. 2, Issue 2, pp: (112-118), April - June 2014 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costing of electric wheelchair and modifying the present electric wheelchairs to make it affordable to common people.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25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2178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78917A5-4F68-1E7F-6718-F7C0407D0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</a:p>
        </p:txBody>
      </p:sp>
      <p:pic>
        <p:nvPicPr>
          <p:cNvPr id="1028" name="Picture 4" descr="Robodo Electronics L298 Motor Driver Module">
            <a:extLst>
              <a:ext uri="{FF2B5EF4-FFF2-40B4-BE49-F238E27FC236}">
                <a16:creationId xmlns:a16="http://schemas.microsoft.com/office/drawing/2014/main" id="{275F8A79-48CF-B0F7-FAC8-ED59101E4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604" y="2392412"/>
            <a:ext cx="2370305" cy="252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rduino UNO R3 ATmega16U2 ATmega328(DIP) at Rs 280/piece | Arduino  Electronic Development Board in Faridabad | ID: 22387136348">
            <a:extLst>
              <a:ext uri="{FF2B5EF4-FFF2-40B4-BE49-F238E27FC236}">
                <a16:creationId xmlns:a16="http://schemas.microsoft.com/office/drawing/2014/main" id="{3E78516D-A70D-57DD-97FB-4F88019CD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04960"/>
            <a:ext cx="3496380" cy="349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CUBE TECHLOGOIES HC-05 Bluetooth Module for Arduino, Raspberry Pi, 8051,  PIC, MCU, ARM for Electronics Project : Amazon.in: Computers &amp; Accessories">
            <a:extLst>
              <a:ext uri="{FF2B5EF4-FFF2-40B4-BE49-F238E27FC236}">
                <a16:creationId xmlns:a16="http://schemas.microsoft.com/office/drawing/2014/main" id="{F829CF6D-7EDD-606C-C710-F9F55E967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554" y="2298283"/>
            <a:ext cx="2743076" cy="2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66972B-EE42-7149-520E-A4E7519361A9}"/>
              </a:ext>
            </a:extLst>
          </p:cNvPr>
          <p:cNvSpPr txBox="1"/>
          <p:nvPr/>
        </p:nvSpPr>
        <p:spPr>
          <a:xfrm>
            <a:off x="1755874" y="5159671"/>
            <a:ext cx="1661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UNO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CCAA6-0DFE-81E8-3735-9298C831B8B3}"/>
              </a:ext>
            </a:extLst>
          </p:cNvPr>
          <p:cNvSpPr txBox="1"/>
          <p:nvPr/>
        </p:nvSpPr>
        <p:spPr>
          <a:xfrm>
            <a:off x="5092230" y="5195445"/>
            <a:ext cx="2818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Bluetooth Module HC-05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F66BE-03D8-757F-1803-E33E248D4596}"/>
              </a:ext>
            </a:extLst>
          </p:cNvPr>
          <p:cNvSpPr txBox="1"/>
          <p:nvPr/>
        </p:nvSpPr>
        <p:spPr>
          <a:xfrm>
            <a:off x="8929481" y="5159671"/>
            <a:ext cx="2818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L298N Motor Driver</a:t>
            </a:r>
          </a:p>
        </p:txBody>
      </p:sp>
    </p:spTree>
    <p:extLst>
      <p:ext uri="{BB962C8B-B14F-4D97-AF65-F5344CB8AC3E}">
        <p14:creationId xmlns:p14="http://schemas.microsoft.com/office/powerpoint/2010/main" val="2810271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18650 3.7V 1200mAh Lithium-Ion Rechargeable Cell">
            <a:extLst>
              <a:ext uri="{FF2B5EF4-FFF2-40B4-BE49-F238E27FC236}">
                <a16:creationId xmlns:a16="http://schemas.microsoft.com/office/drawing/2014/main" id="{562A756D-FCB7-1F34-DA68-0D1AFB5E8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946" y="0"/>
            <a:ext cx="3061955" cy="273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ESPtronics (4 Pair) DC Wheel Motor kit DC Electric Dual Shaft Motor with  Tire Wheel 3-6V Dual Shaft Gear Motor Magnetic Gearbox Engine for Smart Car  ...">
            <a:extLst>
              <a:ext uri="{FF2B5EF4-FFF2-40B4-BE49-F238E27FC236}">
                <a16:creationId xmlns:a16="http://schemas.microsoft.com/office/drawing/2014/main" id="{FB653EBC-24E3-501E-F507-A8558AE86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481" y="3384069"/>
            <a:ext cx="3127930" cy="263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c-SR04 Ultrasonic Sensor at Rs 65/piece | Ultrasonic Sensor Module in  Thane | ID: 18101779448">
            <a:extLst>
              <a:ext uri="{FF2B5EF4-FFF2-40B4-BE49-F238E27FC236}">
                <a16:creationId xmlns:a16="http://schemas.microsoft.com/office/drawing/2014/main" id="{757C3777-F319-7A12-8A7B-DCDE42E34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481" y="13375"/>
            <a:ext cx="2801190" cy="28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ApTechDeals Breadboard 840 point with jumper wires Set(10+10+10)">
            <a:extLst>
              <a:ext uri="{FF2B5EF4-FFF2-40B4-BE49-F238E27FC236}">
                <a16:creationId xmlns:a16="http://schemas.microsoft.com/office/drawing/2014/main" id="{BA97210A-8722-C310-7E8D-366368A83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526" y="3068942"/>
            <a:ext cx="2886793" cy="288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E861C1-1ABF-730D-0DF6-59C7BCFCFB97}"/>
              </a:ext>
            </a:extLst>
          </p:cNvPr>
          <p:cNvSpPr txBox="1"/>
          <p:nvPr/>
        </p:nvSpPr>
        <p:spPr>
          <a:xfrm>
            <a:off x="1984547" y="2614510"/>
            <a:ext cx="32030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Ultrasonic Sensor HC-SR04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60FCE7-9747-30F5-564F-26C13C72CD47}"/>
              </a:ext>
            </a:extLst>
          </p:cNvPr>
          <p:cNvSpPr txBox="1"/>
          <p:nvPr/>
        </p:nvSpPr>
        <p:spPr>
          <a:xfrm>
            <a:off x="2306778" y="6217656"/>
            <a:ext cx="2558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 Motors &amp; Wheels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A43D98-078B-E0FD-4913-6DBE02B84C14}"/>
              </a:ext>
            </a:extLst>
          </p:cNvPr>
          <p:cNvSpPr txBox="1"/>
          <p:nvPr/>
        </p:nvSpPr>
        <p:spPr>
          <a:xfrm>
            <a:off x="8721559" y="2539589"/>
            <a:ext cx="2558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3.7V Li-ion Cell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0D2607-4489-8B00-99B9-2CF79FE6AEF8}"/>
              </a:ext>
            </a:extLst>
          </p:cNvPr>
          <p:cNvSpPr txBox="1"/>
          <p:nvPr/>
        </p:nvSpPr>
        <p:spPr>
          <a:xfrm>
            <a:off x="8121424" y="5965941"/>
            <a:ext cx="37588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Breadboard &amp; Jumper Wires</a:t>
            </a:r>
          </a:p>
        </p:txBody>
      </p:sp>
    </p:spTree>
    <p:extLst>
      <p:ext uri="{BB962C8B-B14F-4D97-AF65-F5344CB8AC3E}">
        <p14:creationId xmlns:p14="http://schemas.microsoft.com/office/powerpoint/2010/main" val="3083866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D44037-FAA7-9AF5-35E4-E2F8EF00CEDB}"/>
              </a:ext>
            </a:extLst>
          </p:cNvPr>
          <p:cNvSpPr txBox="1"/>
          <p:nvPr/>
        </p:nvSpPr>
        <p:spPr>
          <a:xfrm>
            <a:off x="571319" y="381081"/>
            <a:ext cx="50146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067D03-5804-C8F0-211E-BF4E3A5B7CA8}"/>
              </a:ext>
            </a:extLst>
          </p:cNvPr>
          <p:cNvSpPr/>
          <p:nvPr/>
        </p:nvSpPr>
        <p:spPr>
          <a:xfrm>
            <a:off x="5586006" y="406671"/>
            <a:ext cx="1533331" cy="6892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MICROPHONE</a:t>
            </a:r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BF12EF-CD62-2ADD-75E4-63E488CFC620}"/>
              </a:ext>
            </a:extLst>
          </p:cNvPr>
          <p:cNvSpPr/>
          <p:nvPr/>
        </p:nvSpPr>
        <p:spPr>
          <a:xfrm>
            <a:off x="5586007" y="1640553"/>
            <a:ext cx="1533331" cy="6892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VOICE MODULE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769BC3-D6EE-5C7D-5ED5-82B2584C3E84}"/>
              </a:ext>
            </a:extLst>
          </p:cNvPr>
          <p:cNvSpPr/>
          <p:nvPr/>
        </p:nvSpPr>
        <p:spPr>
          <a:xfrm>
            <a:off x="5329332" y="3312272"/>
            <a:ext cx="2046678" cy="9901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ARDUINO UNO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E4A80F-485D-9FA0-A053-4A1B6458D6EB}"/>
              </a:ext>
            </a:extLst>
          </p:cNvPr>
          <p:cNvSpPr/>
          <p:nvPr/>
        </p:nvSpPr>
        <p:spPr>
          <a:xfrm>
            <a:off x="8126711" y="3402750"/>
            <a:ext cx="1533331" cy="7566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 SUPPLY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BFBB844-AA05-5BA7-881F-F413C81A2957}"/>
              </a:ext>
            </a:extLst>
          </p:cNvPr>
          <p:cNvSpPr/>
          <p:nvPr/>
        </p:nvSpPr>
        <p:spPr>
          <a:xfrm>
            <a:off x="5586005" y="4647016"/>
            <a:ext cx="1533331" cy="7566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MOTOR DRIVER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6531DB-57DB-564E-7B75-BD310FAB76DE}"/>
              </a:ext>
            </a:extLst>
          </p:cNvPr>
          <p:cNvSpPr/>
          <p:nvPr/>
        </p:nvSpPr>
        <p:spPr>
          <a:xfrm>
            <a:off x="5586006" y="5805993"/>
            <a:ext cx="1533331" cy="6892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BATTERY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96881DD-0822-6310-EF14-CD8F5AB7F92A}"/>
              </a:ext>
            </a:extLst>
          </p:cNvPr>
          <p:cNvSpPr/>
          <p:nvPr/>
        </p:nvSpPr>
        <p:spPr>
          <a:xfrm>
            <a:off x="3330122" y="4601133"/>
            <a:ext cx="1336817" cy="94887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LEFT MOTOR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3916F1A-0329-867C-68C1-4DD2B654A98C}"/>
              </a:ext>
            </a:extLst>
          </p:cNvPr>
          <p:cNvSpPr/>
          <p:nvPr/>
        </p:nvSpPr>
        <p:spPr>
          <a:xfrm>
            <a:off x="8089888" y="4574886"/>
            <a:ext cx="1336817" cy="94887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RIGHT MOTOR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6559C88-DC9B-E9ED-52CB-5EC4375E7B7D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6352672" y="1095917"/>
            <a:ext cx="1" cy="5446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B008B31-EA77-7CD3-4F7F-3CF5B8D61422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 flipH="1">
            <a:off x="6352671" y="2329799"/>
            <a:ext cx="2" cy="9824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55E5BAD-62E1-55D5-65A1-8718A163E581}"/>
              </a:ext>
            </a:extLst>
          </p:cNvPr>
          <p:cNvCxnSpPr/>
          <p:nvPr/>
        </p:nvCxnSpPr>
        <p:spPr>
          <a:xfrm flipV="1">
            <a:off x="6352671" y="5398816"/>
            <a:ext cx="0" cy="4071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EBC3680-592A-6F12-129A-522B1B47EF36}"/>
              </a:ext>
            </a:extLst>
          </p:cNvPr>
          <p:cNvCxnSpPr>
            <a:cxnSpLocks/>
          </p:cNvCxnSpPr>
          <p:nvPr/>
        </p:nvCxnSpPr>
        <p:spPr>
          <a:xfrm>
            <a:off x="6352670" y="4307739"/>
            <a:ext cx="0" cy="3392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9C303D2-7166-8D6A-4C37-2639CA3CDB05}"/>
              </a:ext>
            </a:extLst>
          </p:cNvPr>
          <p:cNvCxnSpPr>
            <a:cxnSpLocks/>
          </p:cNvCxnSpPr>
          <p:nvPr/>
        </p:nvCxnSpPr>
        <p:spPr>
          <a:xfrm>
            <a:off x="7119336" y="5049321"/>
            <a:ext cx="970552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0B8DB00-1B74-5B57-2203-315703CAAFB4}"/>
              </a:ext>
            </a:extLst>
          </p:cNvPr>
          <p:cNvCxnSpPr>
            <a:cxnSpLocks/>
          </p:cNvCxnSpPr>
          <p:nvPr/>
        </p:nvCxnSpPr>
        <p:spPr>
          <a:xfrm flipH="1">
            <a:off x="7376010" y="3807332"/>
            <a:ext cx="7172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DA70F0C4-4EB2-3E86-E8FC-2E322A933672}"/>
              </a:ext>
            </a:extLst>
          </p:cNvPr>
          <p:cNvSpPr/>
          <p:nvPr/>
        </p:nvSpPr>
        <p:spPr>
          <a:xfrm>
            <a:off x="3415319" y="1893425"/>
            <a:ext cx="1830825" cy="6145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ULTRASONIC SENSOR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0316F48-10C8-A5F3-32AB-6F56F46D94E8}"/>
              </a:ext>
            </a:extLst>
          </p:cNvPr>
          <p:cNvCxnSpPr>
            <a:stCxn id="83" idx="2"/>
          </p:cNvCxnSpPr>
          <p:nvPr/>
        </p:nvCxnSpPr>
        <p:spPr>
          <a:xfrm flipH="1">
            <a:off x="4330731" y="2507948"/>
            <a:ext cx="1" cy="43119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3748B12-022B-9302-015A-FB9B3E8A8DE2}"/>
              </a:ext>
            </a:extLst>
          </p:cNvPr>
          <p:cNvCxnSpPr/>
          <p:nvPr/>
        </p:nvCxnSpPr>
        <p:spPr>
          <a:xfrm>
            <a:off x="4330731" y="2942042"/>
            <a:ext cx="129874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66B71BE6-8DFE-B970-2BB0-ED5F1931AB65}"/>
              </a:ext>
            </a:extLst>
          </p:cNvPr>
          <p:cNvCxnSpPr/>
          <p:nvPr/>
        </p:nvCxnSpPr>
        <p:spPr>
          <a:xfrm>
            <a:off x="5629476" y="2939143"/>
            <a:ext cx="0" cy="3731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F09996C-DC3C-7B4B-3B13-A7D20B7C8D7E}"/>
              </a:ext>
            </a:extLst>
          </p:cNvPr>
          <p:cNvCxnSpPr>
            <a:cxnSpLocks/>
          </p:cNvCxnSpPr>
          <p:nvPr/>
        </p:nvCxnSpPr>
        <p:spPr>
          <a:xfrm flipH="1">
            <a:off x="4666939" y="5049321"/>
            <a:ext cx="9190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159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56D7825-7515-3E54-ED15-412BC7E44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8884"/>
          </a:xfrm>
        </p:spPr>
        <p:txBody>
          <a:bodyPr>
            <a:normAutofit/>
          </a:bodyPr>
          <a:lstStyle/>
          <a:p>
            <a:r>
              <a:rPr lang="en-US" sz="3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600D3FF-847F-E357-3A44-D4A977198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4010"/>
            <a:ext cx="11102544" cy="4919478"/>
          </a:xfrm>
        </p:spPr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Bluetooth Control Application</a:t>
            </a:r>
          </a:p>
          <a:p>
            <a:pPr marL="0" indent="0">
              <a:buNone/>
            </a:pP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Upon startup, a Bluetooth request is initiated if Bluetooth is turned off.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smartphone's microphone captures the user's voice as an audio signal. The analog audio signal is converted into a digital format by smartphone’s ADC.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Characters ‘1’, ‘2’, ‘3’, ‘4’ and ‘5’ are send to the Arduino corresponding to the “FORWARD”, “BACKWARD”, “RIGHT”, “LEFT”, and “STOP” commands.</a:t>
            </a:r>
          </a:p>
          <a:p>
            <a:pPr marL="0" indent="0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Sending of data to Arduino</a:t>
            </a:r>
          </a:p>
          <a:p>
            <a:pPr marL="0" indent="0">
              <a:buNone/>
            </a:pP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HC-05 pairs with the smartphone using Bluetooth, establishing a wireless communication link.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sent from the smartphone is received by the HC-05, which then sends it to the Arduino.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478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0ACFC5-C52D-5288-5185-76DDAB724825}"/>
              </a:ext>
            </a:extLst>
          </p:cNvPr>
          <p:cNvSpPr txBox="1"/>
          <p:nvPr/>
        </p:nvSpPr>
        <p:spPr>
          <a:xfrm>
            <a:off x="946298" y="754912"/>
            <a:ext cx="10388009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Detection of obstacles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Ultrasonic sensor detects the presence of an obstacle within 20 cm range.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Sending of data to the Motor Driver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controls the motor driver according to the character being sent to it by the Bluetooth module.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the signals from the motor driver, the motor operates at the desired direction, converting electrical energy into mechanical motion.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 motion occurs only if there is no obstacle within 20cm.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94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MINI PROJECT 3</Template>
  <TotalTime>1041</TotalTime>
  <Words>818</Words>
  <Application>Microsoft Office PowerPoint</Application>
  <PresentationFormat>Widescreen</PresentationFormat>
  <Paragraphs>114</Paragraphs>
  <Slides>16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COMPONENTS</vt:lpstr>
      <vt:lpstr>PowerPoint Presentation</vt:lpstr>
      <vt:lpstr>PowerPoint Presentation</vt:lpstr>
      <vt:lpstr>WORKING</vt:lpstr>
      <vt:lpstr>PowerPoint Presentation</vt:lpstr>
      <vt:lpstr>ACHIEVED RESULTS</vt:lpstr>
      <vt:lpstr>PowerPoint Presentation</vt:lpstr>
      <vt:lpstr>PowerPoint Presentation</vt:lpstr>
      <vt:lpstr>PowerPoint Presentation</vt:lpstr>
      <vt:lpstr>FUTURE SCOPE</vt:lpstr>
      <vt:lpstr>REFERENCES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ANURAG RN</dc:creator>
  <cp:lastModifiedBy>Anuvinda Sathyan</cp:lastModifiedBy>
  <cp:revision>37</cp:revision>
  <dcterms:created xsi:type="dcterms:W3CDTF">2024-02-24T15:21:20Z</dcterms:created>
  <dcterms:modified xsi:type="dcterms:W3CDTF">2024-07-07T17:14:54Z</dcterms:modified>
</cp:coreProperties>
</file>